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8" r:id="rId3"/>
    <p:sldId id="260" r:id="rId4"/>
    <p:sldId id="297" r:id="rId5"/>
    <p:sldId id="265" r:id="rId6"/>
    <p:sldId id="262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75" r:id="rId24"/>
    <p:sldId id="299" r:id="rId25"/>
    <p:sldId id="300" r:id="rId26"/>
    <p:sldId id="277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69" autoAdjust="0"/>
    <p:restoredTop sz="94660"/>
  </p:normalViewPr>
  <p:slideViewPr>
    <p:cSldViewPr snapToGrid="0">
      <p:cViewPr varScale="1">
        <p:scale>
          <a:sx n="196" d="100"/>
          <a:sy n="196" d="100"/>
        </p:scale>
        <p:origin x="6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DAEB7-7C68-4C1B-ADC8-3159992BA1EA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06ECB-EA7E-473C-B90E-EAF247026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05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DAEB7-7C68-4C1B-ADC8-3159992BA1EA}" type="datetimeFigureOut">
              <a:rPr lang="en-US" smtClean="0"/>
              <a:t>3/20/19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06ECB-EA7E-473C-B90E-EAF247026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008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DAEB7-7C68-4C1B-ADC8-3159992BA1EA}" type="datetimeFigureOut">
              <a:rPr lang="en-US" smtClean="0"/>
              <a:t>3/20/19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06ECB-EA7E-473C-B90E-EAF247026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417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DAEB7-7C68-4C1B-ADC8-3159992BA1EA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06ECB-EA7E-473C-B90E-EAF247026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178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DAEB7-7C68-4C1B-ADC8-3159992BA1EA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06ECB-EA7E-473C-B90E-EAF247026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662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DAEB7-7C68-4C1B-ADC8-3159992BA1EA}" type="datetimeFigureOut">
              <a:rPr lang="en-US" smtClean="0"/>
              <a:t>3/20/19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06ECB-EA7E-473C-B90E-EAF247026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799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DAEB7-7C68-4C1B-ADC8-3159992BA1EA}" type="datetimeFigureOut">
              <a:rPr lang="en-US" smtClean="0"/>
              <a:t>3/20/19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06ECB-EA7E-473C-B90E-EAF247026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091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DAEB7-7C68-4C1B-ADC8-3159992BA1EA}" type="datetimeFigureOut">
              <a:rPr lang="en-US" smtClean="0"/>
              <a:t>3/20/19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06ECB-EA7E-473C-B90E-EAF247026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470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DAEB7-7C68-4C1B-ADC8-3159992BA1EA}" type="datetimeFigureOut">
              <a:rPr lang="en-US" smtClean="0"/>
              <a:t>3/20/19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06ECB-EA7E-473C-B90E-EAF247026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35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DAEB7-7C68-4C1B-ADC8-3159992BA1EA}" type="datetimeFigureOut">
              <a:rPr lang="en-US" smtClean="0"/>
              <a:t>3/20/19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06ECB-EA7E-473C-B90E-EAF247026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88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DAEB7-7C68-4C1B-ADC8-3159992BA1EA}" type="datetimeFigureOut">
              <a:rPr lang="en-US" smtClean="0"/>
              <a:t>3/20/19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06ECB-EA7E-473C-B90E-EAF247026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659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DBDAEB7-7C68-4C1B-ADC8-3159992BA1EA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90306ECB-EA7E-473C-B90E-EAF247026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87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tama853/LED_CUBE_SESSION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tama853/LED_CUBE_SESSION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tama853/LED_CUBE_SESSION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0D7036-9E1D-4A1D-AB4A-3EE29F65C1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4590661"/>
            <a:ext cx="10210862" cy="106569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Session #2: Continue Building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3F4B3B-1D3B-4858-B0EE-D938D575CF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4" y="5666792"/>
            <a:ext cx="10180696" cy="542592"/>
          </a:xfrm>
        </p:spPr>
        <p:txBody>
          <a:bodyPr>
            <a:normAutofit/>
          </a:bodyPr>
          <a:lstStyle/>
          <a:p>
            <a:r>
              <a:rPr lang="en-US" sz="2400" spc="-100" dirty="0">
                <a:solidFill>
                  <a:srgbClr val="FFFFFF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SIGN IN: </a:t>
            </a:r>
            <a:r>
              <a:rPr lang="en-US" b="1" dirty="0"/>
              <a:t>http://</a:t>
            </a:r>
            <a:r>
              <a:rPr lang="en-US" b="1" dirty="0" err="1"/>
              <a:t>tinyurl.com</a:t>
            </a:r>
            <a:r>
              <a:rPr lang="en-US" b="1" dirty="0"/>
              <a:t>/cube-session-2</a:t>
            </a:r>
            <a:endParaRPr lang="en-US" sz="2400" spc="-100" dirty="0">
              <a:solidFill>
                <a:srgbClr val="FFFFFF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69D339-CB93-4435-9462-4F631A90C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7" y="773757"/>
            <a:ext cx="10637520" cy="297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55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AB60B8-444E-4E96-BDBF-867127853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en-US" dirty="0"/>
              <a:t>The Build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65D92-26DC-43B0-8313-AAA0CE886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754" y="2535446"/>
            <a:ext cx="4642392" cy="3554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Step 2c:</a:t>
            </a:r>
          </a:p>
          <a:p>
            <a:r>
              <a:rPr lang="en-US" sz="1600" dirty="0">
                <a:solidFill>
                  <a:srgbClr val="000000"/>
                </a:solidFill>
              </a:rPr>
              <a:t>Repeat for the third set of LEDS</a:t>
            </a:r>
          </a:p>
        </p:txBody>
      </p:sp>
      <p:pic>
        <p:nvPicPr>
          <p:cNvPr id="6" name="Picture 5" descr="A picture containing indoor, floor&#10;&#10;Description automatically generated">
            <a:extLst>
              <a:ext uri="{FF2B5EF4-FFF2-40B4-BE49-F238E27FC236}">
                <a16:creationId xmlns:a16="http://schemas.microsoft.com/office/drawing/2014/main" id="{2347CCB0-B8F1-644A-AE22-74EF5765B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906" y="2526083"/>
            <a:ext cx="2677075" cy="356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530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AB60B8-444E-4E96-BDBF-867127853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en-US" dirty="0"/>
              <a:t>The Build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65D92-26DC-43B0-8313-AAA0CE886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754" y="2535446"/>
            <a:ext cx="4642392" cy="3554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Step 3:</a:t>
            </a:r>
          </a:p>
          <a:p>
            <a:r>
              <a:rPr lang="en-US" sz="1600" dirty="0">
                <a:solidFill>
                  <a:srgbClr val="000000"/>
                </a:solidFill>
              </a:rPr>
              <a:t>Place a pole on each end</a:t>
            </a:r>
          </a:p>
          <a:p>
            <a:r>
              <a:rPr lang="en-US" sz="1600" dirty="0">
                <a:solidFill>
                  <a:srgbClr val="000000"/>
                </a:solidFill>
              </a:rPr>
              <a:t>Solder the 6 joints</a:t>
            </a:r>
          </a:p>
        </p:txBody>
      </p:sp>
      <p:pic>
        <p:nvPicPr>
          <p:cNvPr id="5" name="Picture 4" descr="A picture containing floor&#10;&#10;Description automatically generated">
            <a:extLst>
              <a:ext uri="{FF2B5EF4-FFF2-40B4-BE49-F238E27FC236}">
                <a16:creationId xmlns:a16="http://schemas.microsoft.com/office/drawing/2014/main" id="{DDFA02CA-3666-814E-BDD5-EFAF2AFE6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134" y="2526526"/>
            <a:ext cx="2665843" cy="355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767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AB60B8-444E-4E96-BDBF-867127853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en-US" dirty="0"/>
              <a:t>The Build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65D92-26DC-43B0-8313-AAA0CE886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754" y="2535446"/>
            <a:ext cx="4642392" cy="3554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Step 3:</a:t>
            </a:r>
          </a:p>
          <a:p>
            <a:r>
              <a:rPr lang="en-US" sz="1600" dirty="0">
                <a:solidFill>
                  <a:srgbClr val="000000"/>
                </a:solidFill>
              </a:rPr>
              <a:t>Place a pole on each end</a:t>
            </a:r>
          </a:p>
          <a:p>
            <a:r>
              <a:rPr lang="en-US" sz="1600" dirty="0">
                <a:solidFill>
                  <a:srgbClr val="000000"/>
                </a:solidFill>
              </a:rPr>
              <a:t>Solder the 6 joints</a:t>
            </a:r>
          </a:p>
          <a:p>
            <a:r>
              <a:rPr lang="en-US" sz="1600" dirty="0">
                <a:solidFill>
                  <a:srgbClr val="000000"/>
                </a:solidFill>
              </a:rPr>
              <a:t>Cut excess cathode off</a:t>
            </a:r>
          </a:p>
        </p:txBody>
      </p:sp>
      <p:pic>
        <p:nvPicPr>
          <p:cNvPr id="5" name="Picture 4" descr="A picture containing floor&#10;&#10;Description automatically generated">
            <a:extLst>
              <a:ext uri="{FF2B5EF4-FFF2-40B4-BE49-F238E27FC236}">
                <a16:creationId xmlns:a16="http://schemas.microsoft.com/office/drawing/2014/main" id="{DDFA02CA-3666-814E-BDD5-EFAF2AFE6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134" y="2526526"/>
            <a:ext cx="2665843" cy="355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59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AB60B8-444E-4E96-BDBF-867127853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en-US" dirty="0"/>
              <a:t>The Build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65D92-26DC-43B0-8313-AAA0CE886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754" y="2535446"/>
            <a:ext cx="4642392" cy="3554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Step 4:</a:t>
            </a:r>
          </a:p>
          <a:p>
            <a:r>
              <a:rPr lang="en-US" sz="1600" dirty="0">
                <a:solidFill>
                  <a:srgbClr val="000000"/>
                </a:solidFill>
              </a:rPr>
              <a:t>Repeat same process of steps 1-3 for 2 more layers!</a:t>
            </a:r>
          </a:p>
          <a:p>
            <a:r>
              <a:rPr lang="en-US" sz="1600" dirty="0">
                <a:solidFill>
                  <a:srgbClr val="000000"/>
                </a:solidFill>
              </a:rPr>
              <a:t>The angles DO NOT have to be perfect, but try your best to keep things lined up</a:t>
            </a:r>
          </a:p>
          <a:p>
            <a:r>
              <a:rPr lang="en-US" sz="1600" dirty="0">
                <a:solidFill>
                  <a:srgbClr val="000000"/>
                </a:solidFill>
              </a:rPr>
              <a:t>Cut any additional cathode legs off, but nothing else</a:t>
            </a:r>
          </a:p>
          <a:p>
            <a:r>
              <a:rPr lang="en-US" sz="1600" dirty="0">
                <a:solidFill>
                  <a:srgbClr val="000000"/>
                </a:solidFill>
              </a:rPr>
              <a:t>Anodes should still be pointing upwards</a:t>
            </a:r>
          </a:p>
        </p:txBody>
      </p:sp>
      <p:pic>
        <p:nvPicPr>
          <p:cNvPr id="6" name="Picture 5" descr="A picture containing floor, outdoor, ground&#10;&#10;Description automatically generated">
            <a:extLst>
              <a:ext uri="{FF2B5EF4-FFF2-40B4-BE49-F238E27FC236}">
                <a16:creationId xmlns:a16="http://schemas.microsoft.com/office/drawing/2014/main" id="{A26C29EA-0464-B644-97A7-07987FDB3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9" y="2535446"/>
            <a:ext cx="2676377" cy="356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018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AB60B8-444E-4E96-BDBF-867127853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en-US" dirty="0"/>
              <a:t>The Build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65D92-26DC-43B0-8313-AAA0CE886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754" y="2535446"/>
            <a:ext cx="4642392" cy="3554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Step 5:</a:t>
            </a:r>
          </a:p>
          <a:p>
            <a:r>
              <a:rPr lang="en-US" sz="1600" dirty="0">
                <a:solidFill>
                  <a:srgbClr val="000000"/>
                </a:solidFill>
              </a:rPr>
              <a:t>Place one layer onto wood base, and then bend all anode legs in the direction specified. (You can do this multiple ways, but I found worked well)</a:t>
            </a:r>
          </a:p>
          <a:p>
            <a:r>
              <a:rPr lang="en-US" sz="1600" dirty="0">
                <a:solidFill>
                  <a:srgbClr val="000000"/>
                </a:solidFill>
              </a:rPr>
              <a:t>This step may take 2 people, so be prepared to help your neighbor</a:t>
            </a:r>
          </a:p>
          <a:p>
            <a:r>
              <a:rPr lang="en-US" sz="1600" dirty="0">
                <a:solidFill>
                  <a:srgbClr val="000000"/>
                </a:solidFill>
              </a:rPr>
              <a:t>Place one pole near an anode leg and solder pole so that it is facing upwards</a:t>
            </a:r>
          </a:p>
        </p:txBody>
      </p:sp>
      <p:pic>
        <p:nvPicPr>
          <p:cNvPr id="5" name="Picture 4" descr="A picture containing floor, indoor, wall&#10;&#10;Description automatically generated">
            <a:extLst>
              <a:ext uri="{FF2B5EF4-FFF2-40B4-BE49-F238E27FC236}">
                <a16:creationId xmlns:a16="http://schemas.microsoft.com/office/drawing/2014/main" id="{B7CC934E-FC9C-2C4A-BAFB-7495DD9DF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785" y="2553736"/>
            <a:ext cx="2658984" cy="3545312"/>
          </a:xfrm>
          <a:prstGeom prst="rect">
            <a:avLst/>
          </a:prstGeom>
        </p:spPr>
      </p:pic>
      <p:pic>
        <p:nvPicPr>
          <p:cNvPr id="9" name="Picture 8" descr="A picture containing floor, indoor&#10;&#10;Description automatically generated">
            <a:extLst>
              <a:ext uri="{FF2B5EF4-FFF2-40B4-BE49-F238E27FC236}">
                <a16:creationId xmlns:a16="http://schemas.microsoft.com/office/drawing/2014/main" id="{510872BB-743C-EC46-A9C6-00959A6C3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324" y="2530985"/>
            <a:ext cx="2665843" cy="355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63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AB60B8-444E-4E96-BDBF-867127853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en-US" dirty="0"/>
              <a:t>The Build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65D92-26DC-43B0-8313-AAA0CE886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754" y="2535446"/>
            <a:ext cx="4642392" cy="3554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Step 6:</a:t>
            </a:r>
          </a:p>
          <a:p>
            <a:r>
              <a:rPr lang="en-US" sz="1600" dirty="0">
                <a:solidFill>
                  <a:srgbClr val="000000"/>
                </a:solidFill>
              </a:rPr>
              <a:t>Repeat for the next 2 LED anodes on that row</a:t>
            </a:r>
          </a:p>
          <a:p>
            <a:r>
              <a:rPr lang="en-US" sz="1600" dirty="0">
                <a:solidFill>
                  <a:srgbClr val="000000"/>
                </a:solidFill>
              </a:rPr>
              <a:t>Check to make sure your leg closest to the cathode common ground layer IS NOT touching</a:t>
            </a:r>
          </a:p>
          <a:p>
            <a:r>
              <a:rPr lang="en-US" sz="1600" dirty="0">
                <a:solidFill>
                  <a:srgbClr val="000000"/>
                </a:solidFill>
              </a:rPr>
              <a:t>Bend the leg outward some if it is</a:t>
            </a:r>
          </a:p>
        </p:txBody>
      </p:sp>
      <p:pic>
        <p:nvPicPr>
          <p:cNvPr id="6" name="Picture 5" descr="A picture containing floor, indoor&#10;&#10;Description automatically generated">
            <a:extLst>
              <a:ext uri="{FF2B5EF4-FFF2-40B4-BE49-F238E27FC236}">
                <a16:creationId xmlns:a16="http://schemas.microsoft.com/office/drawing/2014/main" id="{6E0E3DDC-DA55-4E49-B327-29316984D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212" y="2526526"/>
            <a:ext cx="2670769" cy="356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05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AB60B8-444E-4E96-BDBF-867127853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en-US" dirty="0"/>
              <a:t>The Build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65D92-26DC-43B0-8313-AAA0CE886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754" y="2535446"/>
            <a:ext cx="4642392" cy="3554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Step 7:</a:t>
            </a:r>
          </a:p>
          <a:p>
            <a:r>
              <a:rPr lang="en-US" sz="1600" dirty="0">
                <a:solidFill>
                  <a:srgbClr val="000000"/>
                </a:solidFill>
              </a:rPr>
              <a:t>Repeat for the next 2 columns</a:t>
            </a:r>
          </a:p>
          <a:p>
            <a:r>
              <a:rPr lang="en-US" sz="1600" dirty="0">
                <a:solidFill>
                  <a:srgbClr val="000000"/>
                </a:solidFill>
              </a:rPr>
              <a:t>If you are that the anode legs are cleared from the cathode layer, cut excess anode off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927D5D-3BEC-014B-9C51-1CD01399E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212" y="2535445"/>
            <a:ext cx="2663765" cy="355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36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AB60B8-444E-4E96-BDBF-867127853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en-US" dirty="0"/>
              <a:t>The Build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65D92-26DC-43B0-8313-AAA0CE886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754" y="2535446"/>
            <a:ext cx="4642392" cy="3554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Step 8:</a:t>
            </a:r>
          </a:p>
          <a:p>
            <a:r>
              <a:rPr lang="en-US" sz="1600" dirty="0">
                <a:solidFill>
                  <a:srgbClr val="000000"/>
                </a:solidFill>
              </a:rPr>
              <a:t>Place cardboard spacer on top of bottom layer, and place another layer on top</a:t>
            </a:r>
          </a:p>
          <a:p>
            <a:r>
              <a:rPr lang="en-US" sz="1600" dirty="0">
                <a:solidFill>
                  <a:srgbClr val="000000"/>
                </a:solidFill>
              </a:rPr>
              <a:t>Try to line up your poles with the anode legs to make the soldering process easier</a:t>
            </a:r>
          </a:p>
          <a:p>
            <a:r>
              <a:rPr lang="en-US" sz="1600" dirty="0">
                <a:solidFill>
                  <a:srgbClr val="000000"/>
                </a:solidFill>
              </a:rPr>
              <a:t>Repeat steps 5-7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79AA13-1A19-6E41-9B18-1C635238AFA9}"/>
              </a:ext>
            </a:extLst>
          </p:cNvPr>
          <p:cNvSpPr txBox="1"/>
          <p:nvPr/>
        </p:nvSpPr>
        <p:spPr>
          <a:xfrm>
            <a:off x="4546775" y="44837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A wooden table&#10;&#10;Description automatically generated">
            <a:extLst>
              <a:ext uri="{FF2B5EF4-FFF2-40B4-BE49-F238E27FC236}">
                <a16:creationId xmlns:a16="http://schemas.microsoft.com/office/drawing/2014/main" id="{16191A95-9A87-1640-AEA0-3B9C4113C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014" y="2526525"/>
            <a:ext cx="2665843" cy="3554457"/>
          </a:xfrm>
          <a:prstGeom prst="rect">
            <a:avLst/>
          </a:prstGeom>
        </p:spPr>
      </p:pic>
      <p:pic>
        <p:nvPicPr>
          <p:cNvPr id="11" name="Picture 10" descr="A picture containing floor, indoor, table, ground&#10;&#10;Description automatically generated">
            <a:extLst>
              <a:ext uri="{FF2B5EF4-FFF2-40B4-BE49-F238E27FC236}">
                <a16:creationId xmlns:a16="http://schemas.microsoft.com/office/drawing/2014/main" id="{DD0E26AB-1F24-6842-BEDD-F4D5C6B95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412" y="2526526"/>
            <a:ext cx="2665843" cy="355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684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AB60B8-444E-4E96-BDBF-867127853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en-US" dirty="0"/>
              <a:t>The Build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65D92-26DC-43B0-8313-AAA0CE886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754" y="2535446"/>
            <a:ext cx="4642392" cy="3554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Step 8 continued: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79AA13-1A19-6E41-9B18-1C635238AFA9}"/>
              </a:ext>
            </a:extLst>
          </p:cNvPr>
          <p:cNvSpPr txBox="1"/>
          <p:nvPr/>
        </p:nvSpPr>
        <p:spPr>
          <a:xfrm>
            <a:off x="4546775" y="44837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A picture containing person, indoor, table, floor&#10;&#10;Description automatically generated">
            <a:extLst>
              <a:ext uri="{FF2B5EF4-FFF2-40B4-BE49-F238E27FC236}">
                <a16:creationId xmlns:a16="http://schemas.microsoft.com/office/drawing/2014/main" id="{9396B593-3E40-DA45-ADF5-7AA700B76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588" y="2526526"/>
            <a:ext cx="2677633" cy="3570177"/>
          </a:xfrm>
          <a:prstGeom prst="rect">
            <a:avLst/>
          </a:prstGeom>
        </p:spPr>
      </p:pic>
      <p:pic>
        <p:nvPicPr>
          <p:cNvPr id="13" name="Picture 12" descr="A picture containing floor, ground, indoor, table&#10;&#10;Description automatically generated">
            <a:extLst>
              <a:ext uri="{FF2B5EF4-FFF2-40B4-BE49-F238E27FC236}">
                <a16:creationId xmlns:a16="http://schemas.microsoft.com/office/drawing/2014/main" id="{B4C4C0D4-6B6E-2747-993D-B1AA5193F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345" y="2535446"/>
            <a:ext cx="2665843" cy="355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840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AB60B8-444E-4E96-BDBF-867127853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en-US" dirty="0"/>
              <a:t>The Build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65D92-26DC-43B0-8313-AAA0CE886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754" y="2535446"/>
            <a:ext cx="4642392" cy="3554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Step 9:</a:t>
            </a:r>
          </a:p>
          <a:p>
            <a:r>
              <a:rPr lang="en-US" sz="1600" dirty="0">
                <a:solidFill>
                  <a:srgbClr val="000000"/>
                </a:solidFill>
              </a:rPr>
              <a:t>Place cardboard spacer on top of second layer, and place the last layer on top</a:t>
            </a:r>
          </a:p>
          <a:p>
            <a:r>
              <a:rPr lang="en-US" sz="1600" dirty="0">
                <a:solidFill>
                  <a:srgbClr val="000000"/>
                </a:solidFill>
              </a:rPr>
              <a:t>Try to line up your poles with the anode legs to make the soldering process easier</a:t>
            </a:r>
          </a:p>
          <a:p>
            <a:r>
              <a:rPr lang="en-US" sz="1600" dirty="0">
                <a:solidFill>
                  <a:srgbClr val="000000"/>
                </a:solidFill>
              </a:rPr>
              <a:t>If your vertical poles are a little too short, then just bend your anode downward to reach it. (The distance should be relatively small)</a:t>
            </a:r>
          </a:p>
          <a:p>
            <a:r>
              <a:rPr lang="en-US" sz="1600" dirty="0">
                <a:solidFill>
                  <a:srgbClr val="000000"/>
                </a:solidFill>
              </a:rPr>
              <a:t>Repeat steps 5-7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79AA13-1A19-6E41-9B18-1C635238AFA9}"/>
              </a:ext>
            </a:extLst>
          </p:cNvPr>
          <p:cNvSpPr txBox="1"/>
          <p:nvPr/>
        </p:nvSpPr>
        <p:spPr>
          <a:xfrm>
            <a:off x="4546775" y="44837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A picture containing floor, indoor, table&#10;&#10;Description automatically generated">
            <a:extLst>
              <a:ext uri="{FF2B5EF4-FFF2-40B4-BE49-F238E27FC236}">
                <a16:creationId xmlns:a16="http://schemas.microsoft.com/office/drawing/2014/main" id="{52BAFD74-DBDB-3248-928E-3A13D4EA4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520" y="2544591"/>
            <a:ext cx="3554457" cy="355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48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129DC3-408F-9549-A2F6-E3C1FCB9B3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413" y="2929765"/>
            <a:ext cx="2947987" cy="2208144"/>
          </a:xfrm>
        </p:spPr>
      </p:pic>
      <p:graphicFrame>
        <p:nvGraphicFramePr>
          <p:cNvPr id="14" name="Content Placeholder 3">
            <a:extLst>
              <a:ext uri="{FF2B5EF4-FFF2-40B4-BE49-F238E27FC236}">
                <a16:creationId xmlns:a16="http://schemas.microsoft.com/office/drawing/2014/main" id="{8385C1C9-50D0-3B4D-8B71-4DA47A1A39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7621720"/>
              </p:ext>
            </p:extLst>
          </p:nvPr>
        </p:nvGraphicFramePr>
        <p:xfrm>
          <a:off x="5995292" y="748145"/>
          <a:ext cx="3339611" cy="534475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339611">
                  <a:extLst>
                    <a:ext uri="{9D8B030D-6E8A-4147-A177-3AD203B41FA5}">
                      <a16:colId xmlns:a16="http://schemas.microsoft.com/office/drawing/2014/main" val="3274780560"/>
                    </a:ext>
                  </a:extLst>
                </a:gridCol>
              </a:tblGrid>
              <a:tr h="2813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JAck Sopotnick</a:t>
                      </a:r>
                    </a:p>
                  </a:txBody>
                  <a:tcPr marL="99245" marR="59547" marT="59547" marB="595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660954"/>
                  </a:ext>
                </a:extLst>
              </a:tr>
              <a:tr h="2813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Leonidas Lavdas</a:t>
                      </a:r>
                    </a:p>
                  </a:txBody>
                  <a:tcPr marL="99245" marR="59547" marT="59547" marB="595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774899"/>
                  </a:ext>
                </a:extLst>
              </a:tr>
              <a:tr h="2813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Ramiro Juarez</a:t>
                      </a:r>
                    </a:p>
                  </a:txBody>
                  <a:tcPr marL="99245" marR="59547" marT="59547" marB="595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313226"/>
                  </a:ext>
                </a:extLst>
              </a:tr>
              <a:tr h="2813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Christopher Cooper</a:t>
                      </a:r>
                    </a:p>
                  </a:txBody>
                  <a:tcPr marL="99245" marR="59547" marT="59547" marB="595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842067"/>
                  </a:ext>
                </a:extLst>
              </a:tr>
              <a:tr h="2813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Evan Gruda</a:t>
                      </a:r>
                    </a:p>
                  </a:txBody>
                  <a:tcPr marL="99245" marR="59547" marT="59547" marB="595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797705"/>
                  </a:ext>
                </a:extLst>
              </a:tr>
              <a:tr h="2813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Sabrina Edelmann </a:t>
                      </a:r>
                    </a:p>
                  </a:txBody>
                  <a:tcPr marL="99245" marR="59547" marT="59547" marB="595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424505"/>
                  </a:ext>
                </a:extLst>
              </a:tr>
              <a:tr h="2813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Joshua Mendieta</a:t>
                      </a:r>
                    </a:p>
                  </a:txBody>
                  <a:tcPr marL="99245" marR="59547" marT="59547" marB="595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72371"/>
                  </a:ext>
                </a:extLst>
              </a:tr>
              <a:tr h="2813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Cameron Soviero</a:t>
                      </a:r>
                    </a:p>
                  </a:txBody>
                  <a:tcPr marL="99245" marR="59547" marT="59547" marB="595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848551"/>
                  </a:ext>
                </a:extLst>
              </a:tr>
              <a:tr h="2813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Andy John Baptiste</a:t>
                      </a:r>
                    </a:p>
                  </a:txBody>
                  <a:tcPr marL="99245" marR="59547" marT="59547" marB="595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851819"/>
                  </a:ext>
                </a:extLst>
              </a:tr>
              <a:tr h="2813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Lars Bjorndal</a:t>
                      </a:r>
                    </a:p>
                  </a:txBody>
                  <a:tcPr marL="99245" marR="59547" marT="59547" marB="595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824368"/>
                  </a:ext>
                </a:extLst>
              </a:tr>
              <a:tr h="2813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Szilard Beres</a:t>
                      </a:r>
                    </a:p>
                  </a:txBody>
                  <a:tcPr marL="99245" marR="59547" marT="59547" marB="595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717495"/>
                  </a:ext>
                </a:extLst>
              </a:tr>
              <a:tr h="2813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Kyle Cheng</a:t>
                      </a:r>
                    </a:p>
                  </a:txBody>
                  <a:tcPr marL="99245" marR="59547" marT="59547" marB="595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341538"/>
                  </a:ext>
                </a:extLst>
              </a:tr>
              <a:tr h="2813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Rony Schutz</a:t>
                      </a:r>
                    </a:p>
                  </a:txBody>
                  <a:tcPr marL="99245" marR="59547" marT="59547" marB="595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495411"/>
                  </a:ext>
                </a:extLst>
              </a:tr>
              <a:tr h="2813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Juan Ospina </a:t>
                      </a:r>
                    </a:p>
                  </a:txBody>
                  <a:tcPr marL="99245" marR="59547" marT="59547" marB="595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423612"/>
                  </a:ext>
                </a:extLst>
              </a:tr>
              <a:tr h="2813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Jorge rengel</a:t>
                      </a:r>
                    </a:p>
                  </a:txBody>
                  <a:tcPr marL="99245" marR="59547" marT="59547" marB="595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487851"/>
                  </a:ext>
                </a:extLst>
              </a:tr>
              <a:tr h="2813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Jared Franco</a:t>
                      </a:r>
                    </a:p>
                  </a:txBody>
                  <a:tcPr marL="99245" marR="59547" marT="59547" marB="595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88205"/>
                  </a:ext>
                </a:extLst>
              </a:tr>
              <a:tr h="2813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Tyler Edwards</a:t>
                      </a:r>
                    </a:p>
                  </a:txBody>
                  <a:tcPr marL="99245" marR="59547" marT="59547" marB="595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882225"/>
                  </a:ext>
                </a:extLst>
              </a:tr>
              <a:tr h="2813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Camilo Chen</a:t>
                      </a:r>
                    </a:p>
                  </a:txBody>
                  <a:tcPr marL="99245" marR="59547" marT="59547" marB="595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91853"/>
                  </a:ext>
                </a:extLst>
              </a:tr>
              <a:tr h="2813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Thomas Wagoner</a:t>
                      </a:r>
                    </a:p>
                  </a:txBody>
                  <a:tcPr marL="99245" marR="59547" marT="59547" marB="595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574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639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AB60B8-444E-4E96-BDBF-867127853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en-US" dirty="0"/>
              <a:t>The Build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65D92-26DC-43B0-8313-AAA0CE886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754" y="2535446"/>
            <a:ext cx="4642392" cy="3554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Step 10:</a:t>
            </a:r>
          </a:p>
          <a:p>
            <a:r>
              <a:rPr lang="en-US" sz="1600" dirty="0">
                <a:solidFill>
                  <a:srgbClr val="000000"/>
                </a:solidFill>
              </a:rPr>
              <a:t>Trim all excess legs and poles</a:t>
            </a:r>
          </a:p>
          <a:p>
            <a:r>
              <a:rPr lang="en-US" sz="1600" dirty="0">
                <a:solidFill>
                  <a:srgbClr val="000000"/>
                </a:solidFill>
              </a:rPr>
              <a:t>BE CAREFUL, the poles will shoot off with great force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79AA13-1A19-6E41-9B18-1C635238AFA9}"/>
              </a:ext>
            </a:extLst>
          </p:cNvPr>
          <p:cNvSpPr txBox="1"/>
          <p:nvPr/>
        </p:nvSpPr>
        <p:spPr>
          <a:xfrm>
            <a:off x="4546775" y="44837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A picture containing floor, indoor, table&#10;&#10;Description automatically generated">
            <a:extLst>
              <a:ext uri="{FF2B5EF4-FFF2-40B4-BE49-F238E27FC236}">
                <a16:creationId xmlns:a16="http://schemas.microsoft.com/office/drawing/2014/main" id="{52BAFD74-DBDB-3248-928E-3A13D4EA4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520" y="2544591"/>
            <a:ext cx="3554457" cy="355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0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AB60B8-444E-4E96-BDBF-867127853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en-US" dirty="0"/>
              <a:t>The Build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65D92-26DC-43B0-8313-AAA0CE886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527" y="2542883"/>
            <a:ext cx="4642392" cy="3554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Step 11:</a:t>
            </a:r>
          </a:p>
          <a:p>
            <a:r>
              <a:rPr lang="en-US" sz="1600" dirty="0">
                <a:solidFill>
                  <a:srgbClr val="000000"/>
                </a:solidFill>
              </a:rPr>
              <a:t>Use 3x rainbow male-to-male wires to solder to cathode common ground layers(1x per layer)</a:t>
            </a:r>
          </a:p>
          <a:p>
            <a:r>
              <a:rPr lang="en-US" sz="1600" dirty="0">
                <a:solidFill>
                  <a:srgbClr val="000000"/>
                </a:solidFill>
              </a:rPr>
              <a:t>Use the other 9x wires to solder to each anode pole</a:t>
            </a:r>
          </a:p>
          <a:p>
            <a:r>
              <a:rPr lang="en-US" sz="1600" dirty="0">
                <a:solidFill>
                  <a:srgbClr val="000000"/>
                </a:solidFill>
              </a:rPr>
              <a:t>Preferably have all the wires coming out of the same side and laying relatively flat</a:t>
            </a:r>
          </a:p>
          <a:p>
            <a:r>
              <a:rPr lang="en-US" sz="1600" dirty="0">
                <a:solidFill>
                  <a:srgbClr val="000000"/>
                </a:solidFill>
              </a:rPr>
              <a:t>DO NOT hold the soldering iron on the wire tip too long. The wire will get very hot and melt the plastic!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79AA13-1A19-6E41-9B18-1C635238AFA9}"/>
              </a:ext>
            </a:extLst>
          </p:cNvPr>
          <p:cNvSpPr txBox="1"/>
          <p:nvPr/>
        </p:nvSpPr>
        <p:spPr>
          <a:xfrm>
            <a:off x="4546775" y="44837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A picture containing floor, ground&#10;&#10;Description automatically generated">
            <a:extLst>
              <a:ext uri="{FF2B5EF4-FFF2-40B4-BE49-F238E27FC236}">
                <a16:creationId xmlns:a16="http://schemas.microsoft.com/office/drawing/2014/main" id="{C9A5ECA6-9CC4-3748-A414-4D3A4F66A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532" y="2535446"/>
            <a:ext cx="2671421" cy="3561894"/>
          </a:xfrm>
          <a:prstGeom prst="rect">
            <a:avLst/>
          </a:prstGeom>
        </p:spPr>
      </p:pic>
      <p:pic>
        <p:nvPicPr>
          <p:cNvPr id="11" name="Picture 10" descr="A picture containing floor, bicycle, person&#10;&#10;Description automatically generated">
            <a:extLst>
              <a:ext uri="{FF2B5EF4-FFF2-40B4-BE49-F238E27FC236}">
                <a16:creationId xmlns:a16="http://schemas.microsoft.com/office/drawing/2014/main" id="{A7CAF91F-6582-AE43-ACCF-B6DC70008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146" y="2535446"/>
            <a:ext cx="2671421" cy="356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006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AB60B8-444E-4E96-BDBF-867127853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en-US" dirty="0"/>
              <a:t>The Build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65D92-26DC-43B0-8313-AAA0CE886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811" y="2517381"/>
            <a:ext cx="4642392" cy="3554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Step 11 continued:</a:t>
            </a:r>
          </a:p>
          <a:p>
            <a:r>
              <a:rPr lang="en-US" sz="1600" dirty="0">
                <a:solidFill>
                  <a:srgbClr val="000000"/>
                </a:solidFill>
              </a:rPr>
              <a:t>Check that all connections are secure</a:t>
            </a:r>
          </a:p>
          <a:p>
            <a:r>
              <a:rPr lang="en-US" sz="1600" dirty="0">
                <a:solidFill>
                  <a:srgbClr val="000000"/>
                </a:solidFill>
              </a:rPr>
              <a:t>Make sure no anode poles are touching the cathode layers. They can easily be bent out of the way if one is. ( We will also find out when power is supplied)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79AA13-1A19-6E41-9B18-1C635238AFA9}"/>
              </a:ext>
            </a:extLst>
          </p:cNvPr>
          <p:cNvSpPr txBox="1"/>
          <p:nvPr/>
        </p:nvSpPr>
        <p:spPr>
          <a:xfrm>
            <a:off x="4546775" y="44837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D9AFD843-D41F-0343-B3E1-DA568EA8E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649" y="2548995"/>
            <a:ext cx="2662540" cy="355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860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2902A-FA5D-45A8-81EE-4342D330F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19273A-84F0-4EF0-9ABB-6725351DB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228428" y="272368"/>
            <a:ext cx="1741251" cy="11430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88B218-2C9E-4726-BA75-9533864C7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16748"/>
            <a:ext cx="10905066" cy="1850057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 with session1_test.ino at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https://github.com/tama853/LED_CUBE_SESSION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if finished in time</a:t>
            </a:r>
            <a:b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2B538A-2A50-48E0-89A4-F2D2EEB12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7030" y="-5522982"/>
            <a:ext cx="384048" cy="1143001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Shape 106">
            <a:extLst>
              <a:ext uri="{FF2B5EF4-FFF2-40B4-BE49-F238E27FC236}">
                <a16:creationId xmlns:a16="http://schemas.microsoft.com/office/drawing/2014/main" id="{EF8B5F15-CE92-442C-87A9-98EF0FDA053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02492" y="1397142"/>
            <a:ext cx="3587011" cy="3556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BD1FD4-D803-0A4B-ABCB-2F62AE5003D0}"/>
              </a:ext>
            </a:extLst>
          </p:cNvPr>
          <p:cNvSpPr txBox="1"/>
          <p:nvPr/>
        </p:nvSpPr>
        <p:spPr>
          <a:xfrm>
            <a:off x="3970749" y="710631"/>
            <a:ext cx="4250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BUILD IS COMPLETE!</a:t>
            </a:r>
          </a:p>
        </p:txBody>
      </p:sp>
    </p:spTree>
    <p:extLst>
      <p:ext uri="{BB962C8B-B14F-4D97-AF65-F5344CB8AC3E}">
        <p14:creationId xmlns:p14="http://schemas.microsoft.com/office/powerpoint/2010/main" val="436198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2902A-FA5D-45A8-81EE-4342D330F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19273A-84F0-4EF0-9ABB-6725351DB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228428" y="272368"/>
            <a:ext cx="1741251" cy="11430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88B218-2C9E-4726-BA75-9533864C7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16748"/>
            <a:ext cx="10905066" cy="1850057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 with session1_test.ino at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https://github.com/tama853/LED_CUBE_SESSION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if finished in time</a:t>
            </a:r>
            <a:b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2B538A-2A50-48E0-89A4-F2D2EEB12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7030" y="-5522982"/>
            <a:ext cx="384048" cy="1143001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BD1FD4-D803-0A4B-ABCB-2F62AE5003D0}"/>
              </a:ext>
            </a:extLst>
          </p:cNvPr>
          <p:cNvSpPr txBox="1"/>
          <p:nvPr/>
        </p:nvSpPr>
        <p:spPr>
          <a:xfrm>
            <a:off x="3970749" y="710631"/>
            <a:ext cx="4250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Check IDE Settings!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ACB494-F48E-CE47-BECE-BD8595973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253" y="1457692"/>
            <a:ext cx="8241489" cy="343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62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2902A-FA5D-45A8-81EE-4342D330F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19273A-84F0-4EF0-9ABB-6725351DB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228428" y="272368"/>
            <a:ext cx="1741251" cy="11430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88B218-2C9E-4726-BA75-9533864C7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16748"/>
            <a:ext cx="10905066" cy="1850057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 with session1_test.ino at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https://github.com/tama853/LED_CUBE_SESSION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if finished in time</a:t>
            </a:r>
            <a:b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2B538A-2A50-48E0-89A4-F2D2EEB12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7030" y="-5522982"/>
            <a:ext cx="384048" cy="1143001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BD1FD4-D803-0A4B-ABCB-2F62AE5003D0}"/>
              </a:ext>
            </a:extLst>
          </p:cNvPr>
          <p:cNvSpPr txBox="1"/>
          <p:nvPr/>
        </p:nvSpPr>
        <p:spPr>
          <a:xfrm>
            <a:off x="3970749" y="710631"/>
            <a:ext cx="4250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Check IDE Settings!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0C97EE-1696-F246-B430-CA1EE4892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958" y="1421504"/>
            <a:ext cx="6732079" cy="350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565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77949D-9C7F-4FD3-9350-3929F0A3C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en-US" dirty="0"/>
              <a:t>Session 2: Finish Build, Start Programming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2A461-742F-49A1-9225-D7284A3CA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753" y="2535446"/>
            <a:ext cx="8983489" cy="35544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Download the Arduino IDE: https://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www.arduino.cc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/Main/Software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Setup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account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Bring laptops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Leave cubes and Nano with your name or identifying marker to continue for next week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 you next week for the final showdown!</a:t>
            </a:r>
          </a:p>
        </p:txBody>
      </p:sp>
    </p:spTree>
    <p:extLst>
      <p:ext uri="{BB962C8B-B14F-4D97-AF65-F5344CB8AC3E}">
        <p14:creationId xmlns:p14="http://schemas.microsoft.com/office/powerpoint/2010/main" val="245799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2B4D1A-B3B1-4E6C-BB47-6AC353B55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en-US" dirty="0"/>
              <a:t>Parts List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13F65-37C0-4D7C-9DAA-7BAC6F8B9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753" y="2647950"/>
            <a:ext cx="8983489" cy="344195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Step 1: Check Parts</a:t>
            </a:r>
          </a:p>
          <a:p>
            <a:r>
              <a:rPr lang="en-US" dirty="0">
                <a:solidFill>
                  <a:srgbClr val="000000"/>
                </a:solidFill>
              </a:rPr>
              <a:t>27x LED</a:t>
            </a:r>
          </a:p>
          <a:p>
            <a:r>
              <a:rPr lang="en-US" dirty="0">
                <a:solidFill>
                  <a:srgbClr val="000000"/>
                </a:solidFill>
              </a:rPr>
              <a:t>3x 220Ω Resistors</a:t>
            </a:r>
          </a:p>
          <a:p>
            <a:r>
              <a:rPr lang="en-US" dirty="0">
                <a:solidFill>
                  <a:schemeClr val="tx1"/>
                </a:solidFill>
              </a:rPr>
              <a:t>1x ATmega328P (Nano microcontroller)</a:t>
            </a:r>
          </a:p>
          <a:p>
            <a:r>
              <a:rPr lang="en-US" dirty="0">
                <a:solidFill>
                  <a:srgbClr val="000000"/>
                </a:solidFill>
              </a:rPr>
              <a:t>12x Male-to-Male Rainbow wires</a:t>
            </a:r>
          </a:p>
          <a:p>
            <a:r>
              <a:rPr lang="en-US" dirty="0">
                <a:solidFill>
                  <a:srgbClr val="000000"/>
                </a:solidFill>
              </a:rPr>
              <a:t>1x USB 2.0 A to Mini-B</a:t>
            </a:r>
          </a:p>
          <a:p>
            <a:r>
              <a:rPr lang="en-US" dirty="0">
                <a:solidFill>
                  <a:srgbClr val="000000"/>
                </a:solidFill>
              </a:rPr>
              <a:t>2x cardboard spacers</a:t>
            </a:r>
          </a:p>
          <a:p>
            <a:r>
              <a:rPr lang="en-US" dirty="0">
                <a:solidFill>
                  <a:srgbClr val="000000"/>
                </a:solidFill>
              </a:rPr>
              <a:t>1x cardboard base</a:t>
            </a:r>
          </a:p>
          <a:p>
            <a:r>
              <a:rPr lang="en-US" dirty="0">
                <a:solidFill>
                  <a:srgbClr val="000000"/>
                </a:solidFill>
              </a:rPr>
              <a:t>1x wood base</a:t>
            </a:r>
          </a:p>
          <a:p>
            <a:r>
              <a:rPr lang="en-US" dirty="0">
                <a:solidFill>
                  <a:srgbClr val="000000"/>
                </a:solidFill>
              </a:rPr>
              <a:t>24x metal poles</a:t>
            </a:r>
          </a:p>
        </p:txBody>
      </p:sp>
    </p:spTree>
    <p:extLst>
      <p:ext uri="{BB962C8B-B14F-4D97-AF65-F5344CB8AC3E}">
        <p14:creationId xmlns:p14="http://schemas.microsoft.com/office/powerpoint/2010/main" val="2389640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AB60B8-444E-4E96-BDBF-867127853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en-US" dirty="0"/>
              <a:t>The Build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65D92-26DC-43B0-8313-AAA0CE886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754" y="2535446"/>
            <a:ext cx="4642392" cy="3554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Step 0:</a:t>
            </a:r>
          </a:p>
          <a:p>
            <a:r>
              <a:rPr lang="en-US" sz="1600" dirty="0">
                <a:solidFill>
                  <a:srgbClr val="000000"/>
                </a:solidFill>
              </a:rPr>
              <a:t>Place the </a:t>
            </a:r>
            <a:r>
              <a:rPr lang="en-US" sz="1600" dirty="0">
                <a:solidFill>
                  <a:schemeClr val="tx1"/>
                </a:solidFill>
              </a:rPr>
              <a:t>ATmega328P</a:t>
            </a:r>
            <a:r>
              <a:rPr lang="en-US" sz="1600" dirty="0">
                <a:solidFill>
                  <a:srgbClr val="000000"/>
                </a:solidFill>
              </a:rPr>
              <a:t> in a breadboard to hold for soldering</a:t>
            </a:r>
          </a:p>
          <a:p>
            <a:r>
              <a:rPr lang="en-US" sz="1600" dirty="0">
                <a:solidFill>
                  <a:srgbClr val="000000"/>
                </a:solidFill>
              </a:rPr>
              <a:t>Solder 3 sets of pins in correct orientation</a:t>
            </a:r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A0F77595-7F00-3043-A454-9D7F169D6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079" y="2535445"/>
            <a:ext cx="2665842" cy="3554455"/>
          </a:xfrm>
          <a:prstGeom prst="rect">
            <a:avLst/>
          </a:prstGeom>
        </p:spPr>
      </p:pic>
      <p:pic>
        <p:nvPicPr>
          <p:cNvPr id="11" name="Picture 10" descr="A picture containing floor, table, indoor&#10;&#10;Description automatically generated">
            <a:extLst>
              <a:ext uri="{FF2B5EF4-FFF2-40B4-BE49-F238E27FC236}">
                <a16:creationId xmlns:a16="http://schemas.microsoft.com/office/drawing/2014/main" id="{9CB51CA3-C2A8-9143-B33D-FC003D406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198" y="2516531"/>
            <a:ext cx="2665842" cy="355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92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0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22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24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26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99FD69-6FEB-470E-B8EF-44C5491D7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29330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spc="-100" dirty="0"/>
              <a:t>LED m</a:t>
            </a:r>
            <a:r>
              <a:rPr lang="en-US" dirty="0"/>
              <a:t>nemonics:</a:t>
            </a:r>
            <a:br>
              <a:rPr lang="en-US" sz="4000" spc="-100" dirty="0"/>
            </a:br>
            <a:r>
              <a:rPr lang="en-US" sz="2800" spc="-100" dirty="0"/>
              <a:t>- It is assumed that being tall is positive…want another one?</a:t>
            </a:r>
            <a:br>
              <a:rPr lang="en-US" sz="2800" spc="-100" dirty="0"/>
            </a:br>
            <a:r>
              <a:rPr lang="en-US" sz="2800" spc="-100" dirty="0"/>
              <a:t>- Negative gets the short end of the stick…you will never forget this!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CDC4EBB6-34E5-584B-A2F7-ED1F45DE3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355" y="484632"/>
            <a:ext cx="5348504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249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AB60B8-444E-4E96-BDBF-867127853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en-US" dirty="0"/>
              <a:t>The Build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65D92-26DC-43B0-8313-AAA0CE886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754" y="2535446"/>
            <a:ext cx="4642392" cy="3554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Step 1:</a:t>
            </a:r>
          </a:p>
          <a:p>
            <a:r>
              <a:rPr lang="en-US" sz="1600" dirty="0">
                <a:solidFill>
                  <a:srgbClr val="000000"/>
                </a:solidFill>
              </a:rPr>
              <a:t>Notice anode(long leg) and cathode(short leg)</a:t>
            </a:r>
          </a:p>
          <a:p>
            <a:r>
              <a:rPr lang="en-US" sz="1600" dirty="0">
                <a:solidFill>
                  <a:srgbClr val="000000"/>
                </a:solidFill>
              </a:rPr>
              <a:t>Bend cathode down facing outward</a:t>
            </a:r>
          </a:p>
          <a:p>
            <a:r>
              <a:rPr lang="en-US" sz="1600" dirty="0">
                <a:solidFill>
                  <a:srgbClr val="000000"/>
                </a:solidFill>
              </a:rPr>
              <a:t>Leave the anode facing up throughout the entire layer build. (There will be 3 layers)</a:t>
            </a:r>
          </a:p>
        </p:txBody>
      </p:sp>
      <p:pic>
        <p:nvPicPr>
          <p:cNvPr id="5" name="Picture 4" descr="A wooden table&#10;&#10;Description automatically generated">
            <a:extLst>
              <a:ext uri="{FF2B5EF4-FFF2-40B4-BE49-F238E27FC236}">
                <a16:creationId xmlns:a16="http://schemas.microsoft.com/office/drawing/2014/main" id="{F84B8D1A-76F6-B04E-901F-CAC59FA9E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500" y="2593714"/>
            <a:ext cx="2571750" cy="3429000"/>
          </a:xfrm>
          <a:prstGeom prst="rect">
            <a:avLst/>
          </a:prstGeom>
        </p:spPr>
      </p:pic>
      <p:pic>
        <p:nvPicPr>
          <p:cNvPr id="7" name="Picture 6" descr="A picture containing floor&#10;&#10;Description automatically generated">
            <a:extLst>
              <a:ext uri="{FF2B5EF4-FFF2-40B4-BE49-F238E27FC236}">
                <a16:creationId xmlns:a16="http://schemas.microsoft.com/office/drawing/2014/main" id="{8785018B-0EC8-2E41-B1DD-BCC0DC7D4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465" y="2593714"/>
            <a:ext cx="25717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70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AB60B8-444E-4E96-BDBF-867127853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en-US" dirty="0"/>
              <a:t>The Build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65D92-26DC-43B0-8313-AAA0CE886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754" y="2535446"/>
            <a:ext cx="4642392" cy="3554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Step 2:</a:t>
            </a:r>
          </a:p>
          <a:p>
            <a:r>
              <a:rPr lang="en-US" sz="1600" dirty="0">
                <a:solidFill>
                  <a:srgbClr val="000000"/>
                </a:solidFill>
              </a:rPr>
              <a:t>Place a pole under the 3 cathode legs</a:t>
            </a:r>
          </a:p>
          <a:p>
            <a:r>
              <a:rPr lang="en-US" sz="1600" dirty="0">
                <a:solidFill>
                  <a:srgbClr val="000000"/>
                </a:solidFill>
              </a:rPr>
              <a:t>Use legs to hold pole is place</a:t>
            </a:r>
          </a:p>
          <a:p>
            <a:r>
              <a:rPr lang="en-US" sz="1600" dirty="0">
                <a:solidFill>
                  <a:srgbClr val="000000"/>
                </a:solidFill>
              </a:rPr>
              <a:t>Solder legs</a:t>
            </a:r>
          </a:p>
          <a:p>
            <a:r>
              <a:rPr lang="en-US" sz="1600" dirty="0">
                <a:solidFill>
                  <a:srgbClr val="000000"/>
                </a:solidFill>
              </a:rPr>
              <a:t>You can use one finger to push down on the anode to help keep the pole in place if needed</a:t>
            </a:r>
          </a:p>
        </p:txBody>
      </p:sp>
      <p:pic>
        <p:nvPicPr>
          <p:cNvPr id="6" name="Picture 5" descr="A picture containing floor, wooden, table, indoor&#10;&#10;Description automatically generated">
            <a:extLst>
              <a:ext uri="{FF2B5EF4-FFF2-40B4-BE49-F238E27FC236}">
                <a16:creationId xmlns:a16="http://schemas.microsoft.com/office/drawing/2014/main" id="{42782741-FD5C-1649-B11D-C2C5FF624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536" y="2541121"/>
            <a:ext cx="2668445" cy="355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577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AB60B8-444E-4E96-BDBF-867127853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en-US" dirty="0"/>
              <a:t>The Build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65D92-26DC-43B0-8313-AAA0CE886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754" y="2535446"/>
            <a:ext cx="4642392" cy="3554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Step 2a:</a:t>
            </a:r>
          </a:p>
          <a:p>
            <a:r>
              <a:rPr lang="en-US" sz="1600" dirty="0">
                <a:solidFill>
                  <a:srgbClr val="000000"/>
                </a:solidFill>
              </a:rPr>
              <a:t>Repeat for the second set of LEDS</a:t>
            </a:r>
          </a:p>
        </p:txBody>
      </p:sp>
      <p:pic>
        <p:nvPicPr>
          <p:cNvPr id="5" name="Picture 4" descr="A picture containing floor, wooden&#10;&#10;Description automatically generated">
            <a:extLst>
              <a:ext uri="{FF2B5EF4-FFF2-40B4-BE49-F238E27FC236}">
                <a16:creationId xmlns:a16="http://schemas.microsoft.com/office/drawing/2014/main" id="{D9B965A5-1B6F-8044-85A2-8C3447B66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133" y="2526527"/>
            <a:ext cx="2665843" cy="355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72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AB60B8-444E-4E96-BDBF-867127853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en-US" dirty="0"/>
              <a:t>The Build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65D92-26DC-43B0-8313-AAA0CE886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754" y="2535446"/>
            <a:ext cx="4642392" cy="3554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Step 2b:</a:t>
            </a:r>
          </a:p>
          <a:p>
            <a:r>
              <a:rPr lang="en-US" sz="1600" dirty="0">
                <a:solidFill>
                  <a:srgbClr val="000000"/>
                </a:solidFill>
              </a:rPr>
              <a:t>Repeat for the second set of LEDS</a:t>
            </a:r>
          </a:p>
        </p:txBody>
      </p:sp>
      <p:pic>
        <p:nvPicPr>
          <p:cNvPr id="5" name="Picture 4" descr="A picture containing floor, wooden&#10;&#10;Description automatically generated">
            <a:extLst>
              <a:ext uri="{FF2B5EF4-FFF2-40B4-BE49-F238E27FC236}">
                <a16:creationId xmlns:a16="http://schemas.microsoft.com/office/drawing/2014/main" id="{D9B965A5-1B6F-8044-85A2-8C3447B66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133" y="2526527"/>
            <a:ext cx="2665843" cy="355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59163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780</Words>
  <Application>Microsoft Macintosh PowerPoint</Application>
  <PresentationFormat>Widescreen</PresentationFormat>
  <Paragraphs>125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Calibri</vt:lpstr>
      <vt:lpstr>Corbel</vt:lpstr>
      <vt:lpstr>Wingdings 2</vt:lpstr>
      <vt:lpstr>Frame</vt:lpstr>
      <vt:lpstr>Session #2: Continue Building</vt:lpstr>
      <vt:lpstr>PowerPoint Presentation</vt:lpstr>
      <vt:lpstr>Parts List</vt:lpstr>
      <vt:lpstr>The Build</vt:lpstr>
      <vt:lpstr>LED mnemonics: - It is assumed that being tall is positive…want another one? - Negative gets the short end of the stick…you will never forget this!</vt:lpstr>
      <vt:lpstr>The Build</vt:lpstr>
      <vt:lpstr>The Build</vt:lpstr>
      <vt:lpstr>The Build</vt:lpstr>
      <vt:lpstr>The Build</vt:lpstr>
      <vt:lpstr>The Build</vt:lpstr>
      <vt:lpstr>The Build</vt:lpstr>
      <vt:lpstr>The Build</vt:lpstr>
      <vt:lpstr>The Build</vt:lpstr>
      <vt:lpstr>The Build</vt:lpstr>
      <vt:lpstr>The Build</vt:lpstr>
      <vt:lpstr>The Build</vt:lpstr>
      <vt:lpstr>The Build</vt:lpstr>
      <vt:lpstr>The Build</vt:lpstr>
      <vt:lpstr>The Build</vt:lpstr>
      <vt:lpstr>The Build</vt:lpstr>
      <vt:lpstr>The Build</vt:lpstr>
      <vt:lpstr>The Build</vt:lpstr>
      <vt:lpstr> Test with session1_test.ino at https://github.com/tama853/LED_CUBE_SESSION if finished in time </vt:lpstr>
      <vt:lpstr> Test with session1_test.ino at https://github.com/tama853/LED_CUBE_SESSION if finished in time </vt:lpstr>
      <vt:lpstr> Test with session1_test.ino at https://github.com/tama853/LED_CUBE_SESSION if finished in time </vt:lpstr>
      <vt:lpstr>Session 2: Finish Build, Start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#2: Continue Building</dc:title>
  <dc:creator>Thomas, Michael A</dc:creator>
  <cp:lastModifiedBy>Thomas, Michael A</cp:lastModifiedBy>
  <cp:revision>3</cp:revision>
  <dcterms:created xsi:type="dcterms:W3CDTF">2019-03-20T21:37:05Z</dcterms:created>
  <dcterms:modified xsi:type="dcterms:W3CDTF">2019-03-20T21:53:21Z</dcterms:modified>
</cp:coreProperties>
</file>